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755" r:id="rId3"/>
    <p:sldId id="756" r:id="rId4"/>
    <p:sldId id="525" r:id="rId5"/>
    <p:sldId id="683" r:id="rId6"/>
    <p:sldId id="752" r:id="rId7"/>
    <p:sldId id="753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9" r:id="rId21"/>
    <p:sldId id="680" r:id="rId22"/>
    <p:sldId id="316" r:id="rId23"/>
    <p:sldId id="401" r:id="rId24"/>
    <p:sldId id="682" r:id="rId25"/>
    <p:sldId id="33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76ABF-52BB-4C7F-AA55-1063D97327F4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2871-59E6-42C5-BCAB-0861F001C19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458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>
            <a:extLst>
              <a:ext uri="{FF2B5EF4-FFF2-40B4-BE49-F238E27FC236}">
                <a16:creationId xmlns:a16="http://schemas.microsoft.com/office/drawing/2014/main" xmlns="" id="{09467BD8-1122-9F77-B92A-2C333C457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138CD6-E772-468B-8D57-5289CE0DC65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299011" name="Rectangle 2">
            <a:extLst>
              <a:ext uri="{FF2B5EF4-FFF2-40B4-BE49-F238E27FC236}">
                <a16:creationId xmlns:a16="http://schemas.microsoft.com/office/drawing/2014/main" xmlns="" id="{0EF863AA-A3FA-E682-7851-C638EA8D03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9012" name="Rectangle 3">
            <a:extLst>
              <a:ext uri="{FF2B5EF4-FFF2-40B4-BE49-F238E27FC236}">
                <a16:creationId xmlns:a16="http://schemas.microsoft.com/office/drawing/2014/main" xmlns="" id="{8EFC3DD2-B508-6FFB-2D34-0D5B707FC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>
            <a:extLst>
              <a:ext uri="{FF2B5EF4-FFF2-40B4-BE49-F238E27FC236}">
                <a16:creationId xmlns:a16="http://schemas.microsoft.com/office/drawing/2014/main" xmlns="" id="{BE6F02E1-0CE7-C116-C280-0C321D4C2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51C4A2-1C55-4562-9BE2-5A5CA4672B9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300035" name="Rectangle 2">
            <a:extLst>
              <a:ext uri="{FF2B5EF4-FFF2-40B4-BE49-F238E27FC236}">
                <a16:creationId xmlns:a16="http://schemas.microsoft.com/office/drawing/2014/main" xmlns="" id="{5A6204AD-5264-4554-DDF1-4F4E081DA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0036" name="Rectangle 3">
            <a:extLst>
              <a:ext uri="{FF2B5EF4-FFF2-40B4-BE49-F238E27FC236}">
                <a16:creationId xmlns:a16="http://schemas.microsoft.com/office/drawing/2014/main" xmlns="" id="{AF5D413C-B72B-3F59-8C50-B8E81E835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>
            <a:extLst>
              <a:ext uri="{FF2B5EF4-FFF2-40B4-BE49-F238E27FC236}">
                <a16:creationId xmlns:a16="http://schemas.microsoft.com/office/drawing/2014/main" xmlns="" id="{6FC9F913-07BF-5F5B-B46A-311F87771D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A49115-CBC7-40E4-9890-74AAA50B5C0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01059" name="Rectangle 2">
            <a:extLst>
              <a:ext uri="{FF2B5EF4-FFF2-40B4-BE49-F238E27FC236}">
                <a16:creationId xmlns:a16="http://schemas.microsoft.com/office/drawing/2014/main" xmlns="" id="{95996821-7A3D-3B7D-EFE4-02542E6FEC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1060" name="Rectangle 3">
            <a:extLst>
              <a:ext uri="{FF2B5EF4-FFF2-40B4-BE49-F238E27FC236}">
                <a16:creationId xmlns:a16="http://schemas.microsoft.com/office/drawing/2014/main" xmlns="" id="{B2C2F535-FC79-8074-1DCC-C8EF5FD2F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>
            <a:extLst>
              <a:ext uri="{FF2B5EF4-FFF2-40B4-BE49-F238E27FC236}">
                <a16:creationId xmlns:a16="http://schemas.microsoft.com/office/drawing/2014/main" xmlns="" id="{EE1112A6-464B-F920-23EB-76BCA4320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6FC4BE-0BCA-47E4-BA95-D377FD61657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02083" name="Rectangle 2">
            <a:extLst>
              <a:ext uri="{FF2B5EF4-FFF2-40B4-BE49-F238E27FC236}">
                <a16:creationId xmlns:a16="http://schemas.microsoft.com/office/drawing/2014/main" xmlns="" id="{8F553B9C-820C-092A-603C-00B1B4B90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2084" name="Rectangle 3">
            <a:extLst>
              <a:ext uri="{FF2B5EF4-FFF2-40B4-BE49-F238E27FC236}">
                <a16:creationId xmlns:a16="http://schemas.microsoft.com/office/drawing/2014/main" xmlns="" id="{7A7E86C9-AEA0-7C8F-AF67-D5C040C30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860F-4EF5-4DEB-74AC-5B927F423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E21CA6D-CD78-3C60-D6ED-032FAA375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78EE49-FF99-2F14-9DCE-ACCC54DF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415DBB-4865-B797-7E2D-3B3C6B8D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C9CDBE-486C-F887-A885-C84F179F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2135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04385-A2F7-5429-4733-30EED585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EFF4A0-A36E-7D03-0E0D-9FC15D47E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96114-8099-7876-6901-C1E2E941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CBB54-ACCD-8F37-D376-13AF9505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7CB440-F35D-06EA-502E-EC3DDDD8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288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B7C0E5-DBB4-6441-7C9B-CD345266F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E9360A-0276-2D03-39AC-580CB5D7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269E1A-4C89-E011-E330-431A8C5F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33DE23-6557-15D4-6C78-1DA697EBD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211FE-8D7F-371D-8461-D739E3EA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9905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BDAC6-F807-87C0-3650-F8F040A4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B747FE-A161-CE43-863A-5DFC3F5D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B25D9-3299-64E3-67CF-4D4E499D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69338A-8BFD-46E9-8AD8-8D3370F79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212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A04B7CC3-9BB0-E7EF-10A7-6E449715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6F46B38-F3BB-16A1-2399-4D0C5EBB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0D3268D-FE26-87BF-8E3D-797A4E96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8E4036-612A-4123-864A-E1FF88235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918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59F54DBE-97D0-07D8-7CB7-5147700A9C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E837F57-922B-F654-387D-EE87B397F9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FC5FF-515B-4723-ACA3-AFD6B8C1C1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07723E75-6332-589F-8587-E9AD4B9F7C6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18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7D097F7-B5BD-A9A2-56A3-79629180E2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849C02CE-2084-CE69-C17A-1ED1A9B7A5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423923-68AC-46E7-B189-C14BA3D38E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95B45AC-BDAD-3214-4FFA-EEAC748B96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88784-9E8B-A269-9220-3BE51775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C2EAA-790B-ECFA-23E8-9553F8B1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0D3FFF-1AB1-AD5C-672C-03B33CA3B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9394F6-BDA1-AEA8-ED0C-30729E2B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2CD5E8-5079-A1D9-8A2D-30A4C13F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F6FDC-B286-940F-7EFF-3E793383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96E492-FC86-6A39-7931-301B10710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3AA774-69DF-A31C-685C-09CF7C71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E84CE9-351C-EF99-E4C7-0A9A6E77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EA825-339D-3331-E2DE-E0EA3A15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9876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A6A79-7E78-E899-F937-A7D4E26B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71087A-0BF0-3908-7A6E-41EB5C2B9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0F4829-E051-B068-94B9-4BDBAD3C4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2B323F-3701-0D2B-6F11-778142A3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48737A-491E-1AE7-EA3E-863856CE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3201C7-FAA5-CE45-63F2-AF402C32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895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77DE1B-0987-6028-EFAF-6BAD1EDC9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09842C-5DA6-BFAE-959D-1E74DF30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2D1D7B-E342-5905-1D0E-FD58BFDD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7443A8-DA76-CEA5-C0B0-CBEB21ABC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50A053-D0BB-BE7F-4B7A-512B59E94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D1E74-8BFA-967E-27B6-C04F1CD7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A56FB0-7A52-81F9-1204-C95C83E6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B2BEDB-3C91-99EC-9B54-05B846E3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921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3684A-38B5-9C2F-272D-E83B27D8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0630DE-0E16-06B6-6456-54160AD5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8DE4D9-C1A4-8E23-5371-33CFF880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1B9470-E4C6-1A9C-A063-5B1DFB75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414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74C0096-9E8B-D8FE-86BA-984B5A50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234064-105C-2493-0D67-B92DBE57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35F5BE1-B0DE-6644-13B4-4C9219E2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9815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8EE73-8259-6C27-969C-CBE16D4C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4927A-862B-46AB-2245-22F9054CA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990A3F-030D-A97C-41B5-019A056B3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42E0A3-80C6-03E6-6566-FEF33FC0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7EA3AA-AE8E-A986-8B08-36987FBE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768C98-57A9-9023-0FF9-929F32DD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026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A97B27-F98D-D79A-1719-25F8ED55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13915C-9211-A586-014F-69F2F49949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38C306-73F2-FF2A-87D7-095AC719A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A84C44-DF43-BCF8-7A10-3AEEDBEB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0F692B-BDC7-9E2A-FD93-2DDBAA39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B77AE-BD57-8180-7DEA-FD174C9C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4164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23EB18-54D5-3351-B341-EEA52B8C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3D3508-F719-E278-E534-CBE49874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7BA1FE-3391-EF87-A982-89F0E2BE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48BAA-C25F-40B4-8E03-E29F9AAC4510}" type="datetimeFigureOut">
              <a:rPr lang="en-IN" smtClean="0"/>
              <a:pPr/>
              <a:t>18-04-2023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C81847-AAC9-B8A8-0E97-CA3D253D4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16938D-E531-C068-DD3F-1D5F99C05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4FAD-24EB-4D27-A5DC-594DB22C65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937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ubtitle 1">
            <a:extLst>
              <a:ext uri="{FF2B5EF4-FFF2-40B4-BE49-F238E27FC236}">
                <a16:creationId xmlns:a16="http://schemas.microsoft.com/office/drawing/2014/main" xmlns="" id="{F3B6BDC4-4C2D-0515-6DB5-9BCC43C98C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8153400" cy="3429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sz="2400" b="1" dirty="0"/>
              <a:t>Endodontic instruments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DEPARTMENT OF CONSERVATIVE DENTISTRY AND ENDODONTICS</a:t>
            </a:r>
            <a:endParaRPr lang="en-IN" altLang="en-US" dirty="0"/>
          </a:p>
        </p:txBody>
      </p:sp>
      <p:sp>
        <p:nvSpPr>
          <p:cNvPr id="32771" name="Title 2">
            <a:extLst>
              <a:ext uri="{FF2B5EF4-FFF2-40B4-BE49-F238E27FC236}">
                <a16:creationId xmlns:a16="http://schemas.microsoft.com/office/drawing/2014/main" xmlns="" id="{35B3A50D-6BB9-48D5-38D5-F9CD3B586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24400" y="381001"/>
            <a:ext cx="5257800" cy="2543175"/>
          </a:xfrm>
        </p:spPr>
        <p:txBody>
          <a:bodyPr/>
          <a:lstStyle/>
          <a:p>
            <a:r>
              <a:rPr lang="en-US" altLang="en-US" sz="3600" b="1"/>
              <a:t>RUNGTA COLLEGE OF DENTAL SCIENCES AND RESEARCH</a:t>
            </a:r>
            <a:endParaRPr lang="en-IN" altLang="en-US" sz="3600" b="1"/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xmlns="" id="{BA0AC6DC-9B66-30F6-D848-F7644303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6" y="152400"/>
            <a:ext cx="2162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3">
            <a:extLst>
              <a:ext uri="{FF2B5EF4-FFF2-40B4-BE49-F238E27FC236}">
                <a16:creationId xmlns:a16="http://schemas.microsoft.com/office/drawing/2014/main" xmlns="" id="{8C8B67FD-2F10-1143-D068-A8B3B6189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5) RETROFILLING CARRIERS AND PLUGGING INSTRUMENTS:</a:t>
            </a:r>
          </a:p>
          <a:p>
            <a:pPr eaLnBrk="1" hangingPunct="1"/>
            <a:r>
              <a:rPr lang="en-US" altLang="en-US" sz="2400"/>
              <a:t>Retrofilling carriers:each has a point 0.5mm diameter ball  on one end and a 1mm wide blade on the other  is offset at 45 degrees</a:t>
            </a:r>
          </a:p>
          <a:p>
            <a:pPr eaLnBrk="1" hangingPunct="1"/>
            <a:r>
              <a:rPr lang="en-US" altLang="en-US" sz="2400"/>
              <a:t>The flat surface is designed to carry  retrofilling material to the retropreparation and ball end is designed for packing materials into the preparation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xmlns="" id="{43235CC5-196D-FF2E-D5DE-D1ECF7260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4111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RETROFILL CARRIERS</a:t>
            </a:r>
          </a:p>
        </p:txBody>
      </p:sp>
      <p:pic>
        <p:nvPicPr>
          <p:cNvPr id="264195" name="Picture 3" descr="DSCN6745">
            <a:extLst>
              <a:ext uri="{FF2B5EF4-FFF2-40B4-BE49-F238E27FC236}">
                <a16:creationId xmlns:a16="http://schemas.microsoft.com/office/drawing/2014/main" xmlns="" id="{6F94C2A1-3D00-93AF-84B5-9AA0A162E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13314" y="3240088"/>
            <a:ext cx="2516187" cy="3352800"/>
          </a:xfrm>
          <a:noFill/>
        </p:spPr>
      </p:pic>
      <p:pic>
        <p:nvPicPr>
          <p:cNvPr id="264196" name="Picture 4" descr="DSCN6747">
            <a:extLst>
              <a:ext uri="{FF2B5EF4-FFF2-40B4-BE49-F238E27FC236}">
                <a16:creationId xmlns:a16="http://schemas.microsoft.com/office/drawing/2014/main" xmlns="" id="{6F9C7711-6E44-FC66-7193-BB6E3FFF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533"/>
          <a:stretch>
            <a:fillRect/>
          </a:stretch>
        </p:blipFill>
        <p:spPr bwMode="auto">
          <a:xfrm>
            <a:off x="7699376" y="3429000"/>
            <a:ext cx="296862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7" name="Picture 5" descr="DSCN6746">
            <a:extLst>
              <a:ext uri="{FF2B5EF4-FFF2-40B4-BE49-F238E27FC236}">
                <a16:creationId xmlns:a16="http://schemas.microsoft.com/office/drawing/2014/main" xmlns="" id="{468C2F9E-7E99-0E7F-123D-10236E7D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989"/>
          <a:stretch>
            <a:fillRect/>
          </a:stretch>
        </p:blipFill>
        <p:spPr bwMode="auto">
          <a:xfrm>
            <a:off x="1752600" y="3581400"/>
            <a:ext cx="28956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8" name="Picture 6" descr="DSCN7499">
            <a:extLst>
              <a:ext uri="{FF2B5EF4-FFF2-40B4-BE49-F238E27FC236}">
                <a16:creationId xmlns:a16="http://schemas.microsoft.com/office/drawing/2014/main" xmlns="" id="{BFE3F19B-457D-5445-A433-463ED72C52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6" r="-102" b="30804"/>
          <a:stretch>
            <a:fillRect/>
          </a:stretch>
        </p:blipFill>
        <p:spPr>
          <a:xfrm>
            <a:off x="4191000" y="533401"/>
            <a:ext cx="3962400" cy="2360613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3">
            <a:extLst>
              <a:ext uri="{FF2B5EF4-FFF2-40B4-BE49-F238E27FC236}">
                <a16:creationId xmlns:a16="http://schemas.microsoft.com/office/drawing/2014/main" xmlns="" id="{B544DA2C-72B2-4E34-E217-E626C909E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pPr eaLnBrk="1" hangingPunct="1"/>
            <a:r>
              <a:rPr lang="en-US" altLang="en-US" sz="2400"/>
              <a:t>MICRO PLUGGERS:</a:t>
            </a:r>
          </a:p>
          <a:p>
            <a:pPr eaLnBrk="1" hangingPunct="1"/>
            <a:r>
              <a:rPr lang="en-US" altLang="en-US" sz="2400"/>
              <a:t>Has ball ends ranging from 0.2 to 0.5mm in diameter on one end .</a:t>
            </a:r>
          </a:p>
          <a:p>
            <a:pPr eaLnBrk="1" hangingPunct="1"/>
            <a:r>
              <a:rPr lang="en-US" altLang="en-US" sz="2400"/>
              <a:t>Two of the instruments have  a 90 degree and a 65 degree tip with a straight handle</a:t>
            </a:r>
          </a:p>
          <a:p>
            <a:pPr eaLnBrk="1" hangingPunct="1"/>
            <a:r>
              <a:rPr lang="en-US" altLang="en-US" sz="2400"/>
              <a:t>Two angled micro plugger:tips are offset by 65 degrees</a:t>
            </a:r>
          </a:p>
          <a:p>
            <a:pPr eaLnBrk="1" hangingPunct="1"/>
            <a:r>
              <a:rPr lang="en-US" altLang="en-US" sz="2400"/>
              <a:t>One left and one right  for left and right molar surgery</a:t>
            </a:r>
          </a:p>
          <a:p>
            <a:pPr eaLnBrk="1" hangingPunct="1"/>
            <a:r>
              <a:rPr lang="en-US" altLang="en-US" sz="2400"/>
              <a:t>All micro plugger tips are 3mm long and 0.2mm or 0.5mmin diameter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xmlns="" id="{88738A54-02A0-9599-5C15-FD7F32B92DC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457201"/>
            <a:ext cx="8229600" cy="493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RETROFILL PLUGGERS</a:t>
            </a:r>
          </a:p>
        </p:txBody>
      </p:sp>
      <p:pic>
        <p:nvPicPr>
          <p:cNvPr id="839683" name="Picture 3" descr="DSCN6749">
            <a:extLst>
              <a:ext uri="{FF2B5EF4-FFF2-40B4-BE49-F238E27FC236}">
                <a16:creationId xmlns:a16="http://schemas.microsoft.com/office/drawing/2014/main" xmlns="" id="{D356878A-FCE2-7420-ADC9-818D07B6D74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55" r="-102" b="8881"/>
          <a:stretch>
            <a:fillRect/>
          </a:stretch>
        </p:blipFill>
        <p:spPr>
          <a:xfrm>
            <a:off x="4783138" y="3179764"/>
            <a:ext cx="2913062" cy="1876425"/>
          </a:xfrm>
          <a:noFill/>
        </p:spPr>
      </p:pic>
      <p:pic>
        <p:nvPicPr>
          <p:cNvPr id="839684" name="Picture 4" descr="DSCN6751">
            <a:extLst>
              <a:ext uri="{FF2B5EF4-FFF2-40B4-BE49-F238E27FC236}">
                <a16:creationId xmlns:a16="http://schemas.microsoft.com/office/drawing/2014/main" xmlns="" id="{0D6524A9-1F1F-BC1F-9060-69EE9DCBC7D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34" t="7642" r="9409" b="10855"/>
          <a:stretch>
            <a:fillRect/>
          </a:stretch>
        </p:blipFill>
        <p:spPr>
          <a:xfrm>
            <a:off x="1828801" y="4443414"/>
            <a:ext cx="2913063" cy="2185987"/>
          </a:xfrm>
          <a:noFill/>
        </p:spPr>
      </p:pic>
      <p:pic>
        <p:nvPicPr>
          <p:cNvPr id="839685" name="Picture 5" descr="DSCN6752">
            <a:extLst>
              <a:ext uri="{FF2B5EF4-FFF2-40B4-BE49-F238E27FC236}">
                <a16:creationId xmlns:a16="http://schemas.microsoft.com/office/drawing/2014/main" xmlns="" id="{52D26182-5C0D-D2A1-D522-67592CEF1C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06" t="-882" r="7324"/>
          <a:stretch>
            <a:fillRect/>
          </a:stretch>
        </p:blipFill>
        <p:spPr>
          <a:xfrm>
            <a:off x="7751764" y="4518026"/>
            <a:ext cx="2916237" cy="2187575"/>
          </a:xfrm>
          <a:noFill/>
        </p:spPr>
      </p:pic>
      <p:pic>
        <p:nvPicPr>
          <p:cNvPr id="839686" name="Picture 6" descr="DSCN7500">
            <a:extLst>
              <a:ext uri="{FF2B5EF4-FFF2-40B4-BE49-F238E27FC236}">
                <a16:creationId xmlns:a16="http://schemas.microsoft.com/office/drawing/2014/main" xmlns="" id="{7EA090E4-8DBC-B877-C2FB-26A567DF21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20" b="16400"/>
          <a:stretch>
            <a:fillRect/>
          </a:stretch>
        </p:blipFill>
        <p:spPr>
          <a:xfrm>
            <a:off x="4572000" y="914400"/>
            <a:ext cx="3048000" cy="197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>
            <a:extLst>
              <a:ext uri="{FF2B5EF4-FFF2-40B4-BE49-F238E27FC236}">
                <a16:creationId xmlns:a16="http://schemas.microsoft.com/office/drawing/2014/main" xmlns="" id="{56A0502A-B2B3-46C8-86F9-6C1631466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1001"/>
            <a:ext cx="8229600" cy="57451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6) MICELLANEOUS INSTRUMENTS: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Large ball burnisher </a:t>
            </a:r>
            <a:r>
              <a:rPr lang="en-US" altLang="en-US" sz="2400"/>
              <a:t>and bone files are used to smooth  the bone and root surface,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Bone Augmenting Materials </a:t>
            </a:r>
            <a:r>
              <a:rPr lang="en-US" altLang="en-US" sz="2400"/>
              <a:t>such as calcium sulfate to bone contours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Mini rongeur:</a:t>
            </a:r>
          </a:p>
          <a:p>
            <a:pPr eaLnBrk="1" hangingPunct="1"/>
            <a:r>
              <a:rPr lang="en-US" altLang="en-US" sz="2400"/>
              <a:t>The beaks are minaturised to fit into hard to reach areas deep inside the bony crypt</a:t>
            </a:r>
          </a:p>
          <a:p>
            <a:pPr eaLnBrk="1" hangingPunct="1"/>
            <a:r>
              <a:rPr lang="en-US" altLang="en-US" sz="2400"/>
              <a:t>It is used to remove granulation tissue from a lesion</a:t>
            </a:r>
          </a:p>
        </p:txBody>
      </p:sp>
      <p:pic>
        <p:nvPicPr>
          <p:cNvPr id="267267" name="Picture 4" descr="C:\Documents and Settings\hp\Desktop\New Folder (5)\IMG_3435.JPG">
            <a:extLst>
              <a:ext uri="{FF2B5EF4-FFF2-40B4-BE49-F238E27FC236}">
                <a16:creationId xmlns:a16="http://schemas.microsoft.com/office/drawing/2014/main" xmlns="" id="{1A665107-4B04-3ACB-88AC-8BDF78FB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1"/>
            <a:ext cx="3856038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3">
            <a:extLst>
              <a:ext uri="{FF2B5EF4-FFF2-40B4-BE49-F238E27FC236}">
                <a16:creationId xmlns:a16="http://schemas.microsoft.com/office/drawing/2014/main" xmlns="" id="{B74EE32E-4CE9-CEF6-D076-A1CDF2C53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533401"/>
            <a:ext cx="8229600" cy="57451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7) OSTEOTOMY INSTRUMENTS:</a:t>
            </a:r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The Impact Air 45 Handpiece </a:t>
            </a:r>
            <a:r>
              <a:rPr lang="en-US" altLang="en-US" sz="2400"/>
              <a:t>:it has a 45 degree angled  head  makes it easier to work  in difficult to reach  areas.</a:t>
            </a:r>
          </a:p>
          <a:p>
            <a:pPr eaLnBrk="1" hangingPunct="1"/>
            <a:r>
              <a:rPr lang="en-US" altLang="en-US" sz="2400"/>
              <a:t>It is designed to direct water  onto the cutting surface of the bur while air is ejected through the back of the hand piece</a:t>
            </a:r>
          </a:p>
          <a:p>
            <a:pPr eaLnBrk="1" hangingPunct="1"/>
            <a:r>
              <a:rPr lang="en-US" altLang="en-US" sz="2400"/>
              <a:t>This reduces the chances of emphysema and pyemia and creates less splatter  than a conventional handpiece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H 161 Lindermann Bone Cutting Burs  </a:t>
            </a:r>
            <a:r>
              <a:rPr lang="en-US" altLang="en-US" sz="2400"/>
              <a:t>has fewer flutes than  conventional burs resulting in less clogging and frictional heat and more efficient cutting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xmlns="" id="{4BF08569-945B-0058-7096-A07519E22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493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OSTEOTOMY INSTRUMENT</a:t>
            </a:r>
          </a:p>
        </p:txBody>
      </p:sp>
      <p:pic>
        <p:nvPicPr>
          <p:cNvPr id="843779" name="Picture 3" descr="DSCN6759">
            <a:extLst>
              <a:ext uri="{FF2B5EF4-FFF2-40B4-BE49-F238E27FC236}">
                <a16:creationId xmlns:a16="http://schemas.microsoft.com/office/drawing/2014/main" xmlns="" id="{91D1FFEA-8312-E55B-2CE8-2802D73E8A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1" y="3765551"/>
            <a:ext cx="3121025" cy="2009775"/>
          </a:xfrm>
          <a:noFill/>
        </p:spPr>
      </p:pic>
      <p:pic>
        <p:nvPicPr>
          <p:cNvPr id="843780" name="Picture 4" descr="DSCN7496">
            <a:extLst>
              <a:ext uri="{FF2B5EF4-FFF2-40B4-BE49-F238E27FC236}">
                <a16:creationId xmlns:a16="http://schemas.microsoft.com/office/drawing/2014/main" xmlns="" id="{025CFC2E-466F-5600-FD3D-E7EBF59F290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84" r="11159" b="16400"/>
          <a:stretch>
            <a:fillRect/>
          </a:stretch>
        </p:blipFill>
        <p:spPr>
          <a:xfrm>
            <a:off x="6400800" y="1008064"/>
            <a:ext cx="3276600" cy="2217737"/>
          </a:xfrm>
          <a:noFill/>
        </p:spPr>
      </p:pic>
      <p:sp>
        <p:nvSpPr>
          <p:cNvPr id="269317" name="Text Box 5">
            <a:extLst>
              <a:ext uri="{FF2B5EF4-FFF2-40B4-BE49-F238E27FC236}">
                <a16:creationId xmlns:a16="http://schemas.microsoft.com/office/drawing/2014/main" xmlns="" id="{166DB8A2-6265-7D18-416F-053C6834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172200"/>
            <a:ext cx="2971800" cy="57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/>
              <a:t>Impact air 45</a:t>
            </a:r>
            <a:r>
              <a:rPr lang="en-US" altLang="en-US" baseline="30000"/>
              <a:t>o</a:t>
            </a:r>
            <a:r>
              <a:rPr lang="en-US" altLang="en-US"/>
              <a:t> handpiece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/>
              <a:t>H 161 Lindemann bur</a:t>
            </a:r>
          </a:p>
        </p:txBody>
      </p:sp>
      <p:sp>
        <p:nvSpPr>
          <p:cNvPr id="269318" name="Text Box 6">
            <a:extLst>
              <a:ext uri="{FF2B5EF4-FFF2-40B4-BE49-F238E27FC236}">
                <a16:creationId xmlns:a16="http://schemas.microsoft.com/office/drawing/2014/main" xmlns="" id="{F2D68333-CBB8-31AC-A203-3A190838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352801"/>
            <a:ext cx="3124200" cy="26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/>
              <a:t>Microhead Handpiece</a:t>
            </a:r>
          </a:p>
        </p:txBody>
      </p:sp>
      <p:pic>
        <p:nvPicPr>
          <p:cNvPr id="843783" name="Picture 7" descr="DSCN8135">
            <a:extLst>
              <a:ext uri="{FF2B5EF4-FFF2-40B4-BE49-F238E27FC236}">
                <a16:creationId xmlns:a16="http://schemas.microsoft.com/office/drawing/2014/main" xmlns="" id="{08316778-8017-B347-582A-542D238B69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71801" y="1014414"/>
            <a:ext cx="2913063" cy="2185987"/>
          </a:xfrm>
          <a:noFill/>
        </p:spPr>
      </p:pic>
      <p:sp>
        <p:nvSpPr>
          <p:cNvPr id="269320" name="Text Box 8">
            <a:extLst>
              <a:ext uri="{FF2B5EF4-FFF2-40B4-BE49-F238E27FC236}">
                <a16:creationId xmlns:a16="http://schemas.microsoft.com/office/drawing/2014/main" xmlns="" id="{1D21CD42-8E7E-35D8-AD02-F0E08FD4D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352801"/>
            <a:ext cx="3124200" cy="26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/>
              <a:t>Straight Handpiece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>
            <a:extLst>
              <a:ext uri="{FF2B5EF4-FFF2-40B4-BE49-F238E27FC236}">
                <a16:creationId xmlns:a16="http://schemas.microsoft.com/office/drawing/2014/main" xmlns="" id="{1A019C0C-E3CE-B302-C9DB-7E8180E0C4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304800"/>
            <a:ext cx="4038600" cy="5562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/>
              <a:t>9) SUTURING INSTRUMENTS: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/>
              <a:t>1) Castroviejo  Needle Holder 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/>
              <a:t>	it is smaller in size </a:t>
            </a:r>
          </a:p>
          <a:p>
            <a:pPr eaLnBrk="1" hangingPunct="1"/>
            <a:r>
              <a:rPr lang="en-US" altLang="en-US" sz="2000"/>
              <a:t>Useful in difficult  and delicate suturing</a:t>
            </a:r>
          </a:p>
          <a:p>
            <a:pPr eaLnBrk="1" hangingPunct="1"/>
            <a:r>
              <a:rPr lang="en-US" altLang="en-US" sz="2000"/>
              <a:t>Suture material:5-0,6-0 monofilament sutures of nylon or propylene are used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Suture needles: with triangular cross section for  easy penetration of the tissue and ½ and 3/8  curvatures are recommended</a:t>
            </a:r>
          </a:p>
          <a:p>
            <a:pPr eaLnBrk="1" hangingPunct="1"/>
            <a:endParaRPr lang="en-US" altLang="en-US" sz="200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000"/>
              <a:t>2) Castroviejo  Scissors :</a:t>
            </a:r>
          </a:p>
          <a:p>
            <a:pPr eaLnBrk="1" hangingPunct="1"/>
            <a:r>
              <a:rPr lang="en-GB" altLang="en-US" sz="2000"/>
              <a:t>Used to cut fine Suture Material</a:t>
            </a:r>
            <a:endParaRPr lang="en-US" altLang="en-US" sz="2000"/>
          </a:p>
        </p:txBody>
      </p:sp>
      <p:pic>
        <p:nvPicPr>
          <p:cNvPr id="270339" name="Picture 4" descr="DSCN6764">
            <a:extLst>
              <a:ext uri="{FF2B5EF4-FFF2-40B4-BE49-F238E27FC236}">
                <a16:creationId xmlns:a16="http://schemas.microsoft.com/office/drawing/2014/main" xmlns="" id="{3F2EE6C3-EC76-B604-AED1-DAB21FE0C2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2" b="66093"/>
          <a:stretch>
            <a:fillRect/>
          </a:stretch>
        </p:blipFill>
        <p:spPr>
          <a:xfrm>
            <a:off x="6172200" y="400050"/>
            <a:ext cx="4495800" cy="167798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>
            <a:extLst>
              <a:ext uri="{FF2B5EF4-FFF2-40B4-BE49-F238E27FC236}">
                <a16:creationId xmlns:a16="http://schemas.microsoft.com/office/drawing/2014/main" xmlns="" id="{3331F4B7-27E9-9C53-0BAC-A40FD868E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304800"/>
            <a:ext cx="8229600" cy="655320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9) TISSUE RETRACTION INSTRUMENTS: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2400"/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The Kim /Pecora(KP):1,2and 3 retractors :</a:t>
            </a:r>
          </a:p>
          <a:p>
            <a:pPr eaLnBrk="1" hangingPunct="1"/>
            <a:r>
              <a:rPr lang="en-US" altLang="en-US" sz="2400"/>
              <a:t>Have wider mouths than conventional retractors(15mm compared to the 10mm)and are 0.5mm thinner</a:t>
            </a:r>
          </a:p>
          <a:p>
            <a:pPr eaLnBrk="1" hangingPunct="1"/>
            <a:r>
              <a:rPr lang="en-US" altLang="en-US" sz="2400"/>
              <a:t>Their serrated ends anchor the retractor s securely onto the bone.</a:t>
            </a:r>
          </a:p>
          <a:p>
            <a:pPr eaLnBrk="1" hangingPunct="1"/>
            <a:r>
              <a:rPr lang="en-US" altLang="en-US" sz="2400"/>
              <a:t>The KP retractors are modeled  on concavities and convexities of the cortical bone plate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xmlns="" id="{2A7FAA56-E550-80C5-1B6C-1E8708D7511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457201"/>
            <a:ext cx="8229600" cy="49371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/>
              <a:t>10) TISSUE RETRACTION INSTRUMENTS</a:t>
            </a:r>
          </a:p>
        </p:txBody>
      </p:sp>
      <p:pic>
        <p:nvPicPr>
          <p:cNvPr id="272387" name="Picture 3" descr="DSCN6762">
            <a:extLst>
              <a:ext uri="{FF2B5EF4-FFF2-40B4-BE49-F238E27FC236}">
                <a16:creationId xmlns:a16="http://schemas.microsoft.com/office/drawing/2014/main" xmlns="" id="{5691F4D4-1EB4-661E-5DD3-3E4CDD6E1F3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0" b="29492"/>
          <a:stretch>
            <a:fillRect/>
          </a:stretch>
        </p:blipFill>
        <p:spPr>
          <a:xfrm>
            <a:off x="4784726" y="1981200"/>
            <a:ext cx="2911475" cy="1874838"/>
          </a:xfrm>
          <a:noFill/>
        </p:spPr>
      </p:pic>
      <p:pic>
        <p:nvPicPr>
          <p:cNvPr id="272388" name="Picture 4" descr="DSCN6767">
            <a:extLst>
              <a:ext uri="{FF2B5EF4-FFF2-40B4-BE49-F238E27FC236}">
                <a16:creationId xmlns:a16="http://schemas.microsoft.com/office/drawing/2014/main" xmlns="" id="{F6D2DAAE-E85D-E5A7-AE28-3B995ACFD77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3" r="9665" b="25153"/>
          <a:stretch>
            <a:fillRect/>
          </a:stretch>
        </p:blipFill>
        <p:spPr>
          <a:xfrm>
            <a:off x="4784726" y="3878263"/>
            <a:ext cx="2911475" cy="1879600"/>
          </a:xfrm>
          <a:noFill/>
        </p:spPr>
      </p:pic>
      <p:pic>
        <p:nvPicPr>
          <p:cNvPr id="272389" name="Picture 5" descr="DSCN6769">
            <a:extLst>
              <a:ext uri="{FF2B5EF4-FFF2-40B4-BE49-F238E27FC236}">
                <a16:creationId xmlns:a16="http://schemas.microsoft.com/office/drawing/2014/main" xmlns="" id="{8062C650-952E-271C-61B0-0B6DBF6EC58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4" t="2780" r="48666" b="60596"/>
          <a:stretch>
            <a:fillRect/>
          </a:stretch>
        </p:blipFill>
        <p:spPr>
          <a:xfrm>
            <a:off x="1676400" y="990601"/>
            <a:ext cx="2819400" cy="1743075"/>
          </a:xfrm>
          <a:noFill/>
        </p:spPr>
      </p:pic>
      <p:pic>
        <p:nvPicPr>
          <p:cNvPr id="272390" name="Picture 6" descr="DSCN6769">
            <a:extLst>
              <a:ext uri="{FF2B5EF4-FFF2-40B4-BE49-F238E27FC236}">
                <a16:creationId xmlns:a16="http://schemas.microsoft.com/office/drawing/2014/main" xmlns="" id="{477F85E6-7D61-B18B-263C-30EAE6AFFF9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21" t="55080" r="6859" b="4861"/>
          <a:stretch>
            <a:fillRect/>
          </a:stretch>
        </p:blipFill>
        <p:spPr>
          <a:xfrm>
            <a:off x="7848600" y="990600"/>
            <a:ext cx="2590800" cy="1752600"/>
          </a:xfrm>
          <a:noFill/>
        </p:spPr>
      </p:pic>
      <p:pic>
        <p:nvPicPr>
          <p:cNvPr id="272391" name="Picture 7" descr="DSCN6769">
            <a:extLst>
              <a:ext uri="{FF2B5EF4-FFF2-40B4-BE49-F238E27FC236}">
                <a16:creationId xmlns:a16="http://schemas.microsoft.com/office/drawing/2014/main" xmlns="" id="{E91BD5E8-E8C5-D8D1-3F3F-4A455F48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0" t="54985" r="51279" b="5791"/>
          <a:stretch>
            <a:fillRect/>
          </a:stretch>
        </p:blipFill>
        <p:spPr bwMode="auto">
          <a:xfrm>
            <a:off x="8001000" y="4876800"/>
            <a:ext cx="2667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2" name="Picture 8" descr="DSCN6769">
            <a:extLst>
              <a:ext uri="{FF2B5EF4-FFF2-40B4-BE49-F238E27FC236}">
                <a16:creationId xmlns:a16="http://schemas.microsoft.com/office/drawing/2014/main" xmlns="" id="{6A9C440B-5343-A370-4422-B4560403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34" t="4572" r="6859" b="57112"/>
          <a:stretch>
            <a:fillRect/>
          </a:stretch>
        </p:blipFill>
        <p:spPr bwMode="auto">
          <a:xfrm>
            <a:off x="1828800" y="4724401"/>
            <a:ext cx="26670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3" name="Text Box 9">
            <a:extLst>
              <a:ext uri="{FF2B5EF4-FFF2-40B4-BE49-F238E27FC236}">
                <a16:creationId xmlns:a16="http://schemas.microsoft.com/office/drawing/2014/main" xmlns="" id="{F6F44663-B422-A55C-F821-5E6956B80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3434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KP 2</a:t>
            </a:r>
          </a:p>
        </p:txBody>
      </p:sp>
      <p:sp>
        <p:nvSpPr>
          <p:cNvPr id="272394" name="Text Box 10">
            <a:extLst>
              <a:ext uri="{FF2B5EF4-FFF2-40B4-BE49-F238E27FC236}">
                <a16:creationId xmlns:a16="http://schemas.microsoft.com/office/drawing/2014/main" xmlns="" id="{D3BBB87C-60D8-CCA3-69E7-E12464C9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4196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KP 3</a:t>
            </a:r>
          </a:p>
        </p:txBody>
      </p:sp>
      <p:sp>
        <p:nvSpPr>
          <p:cNvPr id="272395" name="Text Box 11">
            <a:extLst>
              <a:ext uri="{FF2B5EF4-FFF2-40B4-BE49-F238E27FC236}">
                <a16:creationId xmlns:a16="http://schemas.microsoft.com/office/drawing/2014/main" xmlns="" id="{A53EA8BA-6ADA-2282-1DED-044DBDE7D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9718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KP 1</a:t>
            </a:r>
          </a:p>
        </p:txBody>
      </p:sp>
      <p:sp>
        <p:nvSpPr>
          <p:cNvPr id="272396" name="TextBox 11">
            <a:extLst>
              <a:ext uri="{FF2B5EF4-FFF2-40B4-BE49-F238E27FC236}">
                <a16:creationId xmlns:a16="http://schemas.microsoft.com/office/drawing/2014/main" xmlns="" id="{092E641E-1AB5-F74E-DEC2-3DF66883E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1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/>
              <a:t>Conventional </a:t>
            </a:r>
          </a:p>
          <a:p>
            <a:pPr algn="ctr" eaLnBrk="1" hangingPunct="1"/>
            <a:r>
              <a:rPr lang="en-GB" altLang="en-US"/>
              <a:t>Endodontic Retractor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76B315AD-B566-3F8D-5A8E-0624E7001E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Subtitle 1">
            <a:extLst>
              <a:ext uri="{FF2B5EF4-FFF2-40B4-BE49-F238E27FC236}">
                <a16:creationId xmlns:a16="http://schemas.microsoft.com/office/drawing/2014/main" xmlns="" id="{729E263D-BA1D-EDE3-996A-0F4B8A8C39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1524000"/>
            <a:ext cx="7924800" cy="4724400"/>
          </a:xfrm>
        </p:spPr>
        <p:txBody>
          <a:bodyPr/>
          <a:lstStyle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presentation the learner is expected to know ;</a:t>
            </a:r>
            <a:endParaRPr lang="en-US" altLang="en-US" sz="1800"/>
          </a:p>
          <a:p>
            <a:endParaRPr lang="en-IN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777FA36-05BC-1375-1CEC-3A7E66BFF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525229"/>
              </p:ext>
            </p:extLst>
          </p:nvPr>
        </p:nvGraphicFramePr>
        <p:xfrm>
          <a:off x="1905000" y="2514600"/>
          <a:ext cx="8305800" cy="2819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9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5235">
                <a:tc>
                  <a:txBody>
                    <a:bodyPr/>
                    <a:lstStyle/>
                    <a:p>
                      <a:r>
                        <a:rPr lang="en-US" sz="1800" dirty="0"/>
                        <a:t>Core areas* 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Domain</a:t>
                      </a:r>
                      <a:r>
                        <a:rPr lang="en-US" sz="1800" baseline="0" dirty="0"/>
                        <a:t> **</a:t>
                      </a:r>
                      <a:endParaRPr lang="en-US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Category #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7339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800" dirty="0"/>
                        <a:t>Instruments for surgical endodontics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6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Times New Roman" pitchFamily="18" charset="0"/>
                          <a:cs typeface="Times New Roman" pitchFamily="18" charset="0"/>
                        </a:rPr>
                        <a:t>Lasers in endodontics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Cognitive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Nice to know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xmlns="" id="{7F4B9BBC-D480-3979-6861-ECA9D5E80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</a:rPr>
              <a:t>LASERS IN ENDODONTICS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xmlns="" id="{EDBBC7F1-145E-42DB-2DE1-AF2DF3BC1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en-US" sz="2400"/>
              <a:t>Gaining Importance in Recent Times.</a:t>
            </a:r>
          </a:p>
          <a:p>
            <a:pPr eaLnBrk="1" hangingPunct="1"/>
            <a:r>
              <a:rPr lang="en-US" altLang="en-US" sz="2400"/>
              <a:t>Uses :</a:t>
            </a:r>
          </a:p>
          <a:p>
            <a:pPr eaLnBrk="1" hangingPunct="1"/>
            <a:endParaRPr lang="en-US" altLang="en-US" sz="24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EF6895E-07F4-A505-B500-13E87D10F9AA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2514600"/>
          <a:ext cx="7620000" cy="254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2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n-lt"/>
                        </a:rPr>
                        <a:t>Procedure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+mn-lt"/>
                        </a:rPr>
                        <a:t>Laser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5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</a:rPr>
                        <a:t>Root Canal Opening</a:t>
                      </a: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  <a:buFontTx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Er:YAG-Laser(2940 nm)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  <a:buFontTx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Er:YSGG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-Laser(2790 nm)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+mn-lt"/>
                        </a:rPr>
                        <a:t>Root Canal Disinfection</a:t>
                      </a:r>
                    </a:p>
                    <a:p>
                      <a:endParaRPr lang="en-US" sz="2400" b="0" dirty="0">
                        <a:latin typeface="+mn-lt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  <a:buFontTx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Diode laser(805 nm)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50000"/>
                        </a:spcBef>
                        <a:buFontTx/>
                        <a:buChar char="•"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Nd:Yag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-Laser(1064 nm)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910" name="Group 46">
            <a:extLst>
              <a:ext uri="{FF2B5EF4-FFF2-40B4-BE49-F238E27FC236}">
                <a16:creationId xmlns:a16="http://schemas.microsoft.com/office/drawing/2014/main" xmlns="" id="{9899DFE0-5421-9855-CA2F-675D46E6C0C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057400" y="762000"/>
          <a:ext cx="8305800" cy="45720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LASER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Treatment of deep caries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Sterlisation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of root canals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Vital amputation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Root canal preparation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CO2,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Nd:YAG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Nd:YAG,CO2,Ho:YAG lasers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Co2Nd:YAG lasers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Excimer,Nd:YAG,Er:Yag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laser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xmlns="" id="{2394737A-2E3E-1840-577F-E8262C4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                       TAKE HOME MESSAGE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xmlns="" id="{B53B1C5F-668C-0A80-9BBF-5F4DAD1046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dirty="0"/>
              <a:t>    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From a biological perspective, root canal treatment is directed toward the elimination of micro-organisms from the root canal system and the prevention of reinfection. </a:t>
            </a:r>
            <a:endParaRPr lang="en-US" sz="2400" dirty="0">
              <a:solidFill>
                <a:srgbClr val="3B3835"/>
              </a:solidFill>
              <a:latin typeface="Source Sans Pro" panose="020B0503030403020204" pitchFamily="34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Technological advances in the form of rotary </a:t>
            </a:r>
            <a:r>
              <a:rPr lang="en-US" sz="2400" b="0" i="0" dirty="0" err="1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NiTi</a:t>
            </a:r>
            <a:r>
              <a:rPr lang="en-US" sz="2400" b="0" i="0" dirty="0">
                <a:solidFill>
                  <a:srgbClr val="3B3835"/>
                </a:solidFill>
                <a:effectLst/>
                <a:latin typeface="Source Sans Pro" panose="020B0503030403020204" pitchFamily="34" charset="0"/>
              </a:rPr>
              <a:t> instruments have led to dramatic improvements in the ability to shape root canals with potentially fewer procedural complications.</a:t>
            </a:r>
            <a:endParaRPr lang="en-US" altLang="en-US" sz="3600" b="1" dirty="0">
              <a:solidFill>
                <a:srgbClr val="A2412E"/>
              </a:solidFill>
            </a:endParaRPr>
          </a:p>
        </p:txBody>
      </p:sp>
      <p:pic>
        <p:nvPicPr>
          <p:cNvPr id="62468" name="Picture 4" descr="C:\Users\singh\Desktop\my folder 1\my seminars\3rd year seminars\smear layer\0507_Ruddle_Figure9b.jpg">
            <a:extLst>
              <a:ext uri="{FF2B5EF4-FFF2-40B4-BE49-F238E27FC236}">
                <a16:creationId xmlns:a16="http://schemas.microsoft.com/office/drawing/2014/main" xmlns="" id="{1534D1AD-E362-187B-9336-4EDA9551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91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xmlns="" id="{F8BB414F-A9FB-C0BD-6E84-FEC2B2ED4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/>
              <a:t>QUESTIONS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xmlns="" id="{06CDC407-BDA0-4353-3EF6-2DEA01F87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dirty="0"/>
              <a:t>What are various classifications of endodontic instruments?</a:t>
            </a:r>
          </a:p>
          <a:p>
            <a:pPr marL="0" indent="0">
              <a:buNone/>
            </a:pPr>
            <a:endParaRPr lang="en-IN" altLang="en-US" dirty="0"/>
          </a:p>
          <a:p>
            <a:endParaRPr lang="en-I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>
            <a:extLst>
              <a:ext uri="{FF2B5EF4-FFF2-40B4-BE49-F238E27FC236}">
                <a16:creationId xmlns:a16="http://schemas.microsoft.com/office/drawing/2014/main" xmlns="" id="{E92ADA08-69C9-58EE-50DB-5DA29E16B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7683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</a:rPr>
              <a:t>REFERENCES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xmlns="" id="{FB2FD848-C907-AC3E-05BC-915CCC644C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Practice 11</a:t>
            </a:r>
            <a:r>
              <a:rPr lang="en-US" altLang="en-US" sz="2400" baseline="30000"/>
              <a:t>th</a:t>
            </a:r>
            <a:r>
              <a:rPr lang="en-US" altLang="en-US" sz="2400"/>
              <a:t>  Edn. Grossman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Pathways Of The Pulp 6</a:t>
            </a:r>
            <a:r>
              <a:rPr lang="en-US" altLang="en-US" sz="2400" baseline="30000"/>
              <a:t>th</a:t>
            </a:r>
            <a:r>
              <a:rPr lang="en-US" altLang="en-US" sz="2400"/>
              <a:t>  Edn. &amp; 9</a:t>
            </a:r>
            <a:r>
              <a:rPr lang="en-US" altLang="en-US" sz="2400" baseline="30000"/>
              <a:t>th </a:t>
            </a:r>
            <a:r>
              <a:rPr lang="en-US" altLang="en-US" sz="2400"/>
              <a:t> Edn. Cohen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Vol 1 Arnaldo Castellucci 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Endodontics Ingle 5</a:t>
            </a:r>
            <a:r>
              <a:rPr lang="en-GB" altLang="en-US" sz="2400" baseline="30000"/>
              <a:t>th</a:t>
            </a:r>
            <a:r>
              <a:rPr lang="en-GB" altLang="en-US" sz="2400"/>
              <a:t> Edn.</a:t>
            </a:r>
            <a:endParaRPr lang="en-US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Text book of Endodontology Bergenholtz Reitz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Endodontic Therapy Weine 5</a:t>
            </a:r>
            <a:r>
              <a:rPr lang="en-US" altLang="en-US" sz="2400" baseline="30000"/>
              <a:t>th</a:t>
            </a:r>
            <a:r>
              <a:rPr lang="en-US" altLang="en-US" sz="2400"/>
              <a:t> Edition</a:t>
            </a:r>
            <a:endParaRPr lang="en-GB" altLang="en-US" sz="2400"/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Endodontics William Johnson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Principles and practice of Endodontics- Walton &amp;Torabinejad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US" altLang="en-US" sz="2400"/>
              <a:t>Color Atlas of Microsurgery in Endodontics Syngcuk Kim</a:t>
            </a:r>
          </a:p>
          <a:p>
            <a:pPr marL="273050" indent="-273050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en-GB" altLang="en-US" sz="2400"/>
              <a:t>Textbook of Endodontics Nisha Garg Amit Garg </a:t>
            </a:r>
            <a:endParaRPr lang="en-US" altLang="en-US"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8452756-FA03-E784-817E-523E5880B79C}"/>
              </a:ext>
            </a:extLst>
          </p:cNvPr>
          <p:cNvSpPr/>
          <p:nvPr/>
        </p:nvSpPr>
        <p:spPr>
          <a:xfrm>
            <a:off x="2676331" y="1656184"/>
            <a:ext cx="6700934" cy="2458616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1003">
            <a:schemeClr val="lt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90306"/>
                </a:solidFill>
                <a:latin typeface="Lucida Calligraphy" pitchFamily="66" charset="0"/>
              </a:rPr>
              <a:t>THANKYOU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583" y="1841863"/>
            <a:ext cx="11447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Standardization of Instruments given by Ingle and Levine </a:t>
            </a:r>
          </a:p>
          <a:p>
            <a:r>
              <a:rPr lang="en-US" dirty="0" smtClean="0"/>
              <a:t>Classification of Endodontic Instruments </a:t>
            </a:r>
          </a:p>
          <a:p>
            <a:r>
              <a:rPr lang="en-US" dirty="0" smtClean="0"/>
              <a:t>Group I Hand-operated Instruments </a:t>
            </a:r>
          </a:p>
          <a:p>
            <a:r>
              <a:rPr lang="en-US" dirty="0" smtClean="0"/>
              <a:t>Files </a:t>
            </a:r>
          </a:p>
          <a:p>
            <a:r>
              <a:rPr lang="en-US" dirty="0" smtClean="0"/>
              <a:t>Group II Low Speed Instruments with Latch-Type Design </a:t>
            </a:r>
          </a:p>
          <a:p>
            <a:r>
              <a:rPr lang="en-US" dirty="0" smtClean="0"/>
              <a:t>Group III Engine-Driven Instruments </a:t>
            </a:r>
          </a:p>
          <a:p>
            <a:r>
              <a:rPr lang="en-US" dirty="0" smtClean="0"/>
              <a:t>Generations of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First Generation </a:t>
            </a:r>
            <a:r>
              <a:rPr lang="en-US" dirty="0" err="1" smtClean="0"/>
              <a:t>NiTi</a:t>
            </a:r>
            <a:r>
              <a:rPr lang="en-US" dirty="0" smtClean="0"/>
              <a:t> Rotary Files </a:t>
            </a:r>
          </a:p>
          <a:p>
            <a:r>
              <a:rPr lang="en-US" dirty="0" smtClean="0"/>
              <a:t>Second Generation </a:t>
            </a:r>
          </a:p>
          <a:p>
            <a:r>
              <a:rPr lang="en-US" dirty="0" smtClean="0"/>
              <a:t>Third Generation Files </a:t>
            </a:r>
          </a:p>
          <a:p>
            <a:r>
              <a:rPr lang="en-US" dirty="0" smtClean="0"/>
              <a:t>Fourth Generation Reciprocating Instruments </a:t>
            </a:r>
          </a:p>
          <a:p>
            <a:r>
              <a:rPr lang="en-US" dirty="0" smtClean="0"/>
              <a:t>Fifth Generation Instruments </a:t>
            </a:r>
          </a:p>
          <a:p>
            <a:r>
              <a:rPr lang="en-US" dirty="0" smtClean="0"/>
              <a:t>Scout Race Files</a:t>
            </a:r>
          </a:p>
          <a:p>
            <a:r>
              <a:rPr lang="en-US" dirty="0" smtClean="0"/>
              <a:t>Group IV Sonics and </a:t>
            </a:r>
            <a:r>
              <a:rPr lang="en-US" dirty="0" err="1" smtClean="0"/>
              <a:t>Ultrasonics</a:t>
            </a:r>
            <a:r>
              <a:rPr lang="en-US" dirty="0" smtClean="0"/>
              <a:t> in </a:t>
            </a:r>
            <a:r>
              <a:rPr lang="en-US" dirty="0" err="1" smtClean="0"/>
              <a:t>Endodontics</a:t>
            </a:r>
            <a:endParaRPr lang="en-US" dirty="0" smtClean="0"/>
          </a:p>
          <a:p>
            <a:r>
              <a:rPr lang="en-US" dirty="0" smtClean="0"/>
              <a:t>Sonic </a:t>
            </a:r>
            <a:r>
              <a:rPr lang="en-US" dirty="0" err="1" smtClean="0"/>
              <a:t>Handpiece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Instrument Deformation and Breakage</a:t>
            </a:r>
          </a:p>
          <a:p>
            <a:r>
              <a:rPr lang="en-US" dirty="0" smtClean="0"/>
              <a:t>Instruments Used for Filling Root Canals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BE16B0-48B5-83B8-6F14-BFF17F02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INSTRUMENTS FOR SURGICAL ENDODONTICS</a:t>
            </a:r>
            <a:endParaRPr lang="en-US" dirty="0"/>
          </a:p>
        </p:txBody>
      </p:sp>
      <p:pic>
        <p:nvPicPr>
          <p:cNvPr id="257027" name="Picture 7">
            <a:extLst>
              <a:ext uri="{FF2B5EF4-FFF2-40B4-BE49-F238E27FC236}">
                <a16:creationId xmlns:a16="http://schemas.microsoft.com/office/drawing/2014/main" xmlns="" id="{8883F55F-A9A3-9B27-4EE4-12790DEC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64262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>
            <a:extLst>
              <a:ext uri="{FF2B5EF4-FFF2-40B4-BE49-F238E27FC236}">
                <a16:creationId xmlns:a16="http://schemas.microsoft.com/office/drawing/2014/main" xmlns="" id="{42A30F05-A3CD-545F-A211-6C280AE3F9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57200"/>
            <a:ext cx="4648200" cy="6400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Endodontic microsurgical instrument set up used in the department of endodontics at university of pensylvania school of dental medicine: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1) Examination Instrument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2) Incision And Elevation Instrument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3) Curretage Instrument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4) Inspection Instrument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5) Retrofilling Carriers And Plugging Instruments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6) Miscellaneus Instruments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7) Osteotomy Instruments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8) Suturing Instruments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9) Tissue Removal  Instruments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2400"/>
              <a:t>10) Tissue Retraction Instruments</a:t>
            </a:r>
          </a:p>
        </p:txBody>
      </p:sp>
      <p:pic>
        <p:nvPicPr>
          <p:cNvPr id="258051" name="Picture 4" descr="DSCN6730">
            <a:extLst>
              <a:ext uri="{FF2B5EF4-FFF2-40B4-BE49-F238E27FC236}">
                <a16:creationId xmlns:a16="http://schemas.microsoft.com/office/drawing/2014/main" xmlns="" id="{8CE64F04-4DBC-6465-C1C8-20B5E63B79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0"/>
          <a:stretch>
            <a:fillRect/>
          </a:stretch>
        </p:blipFill>
        <p:spPr>
          <a:xfrm>
            <a:off x="6157914" y="474664"/>
            <a:ext cx="4510087" cy="402113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B3509D9-E8D3-A90D-E0CE-EBA40DC8BE9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457201"/>
            <a:ext cx="8229600" cy="9509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1) EXAMINATION INSTRUMENTS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E206984-5643-FF11-459A-2D1F8C36EB8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1"/>
            <a:ext cx="8229600" cy="4830763"/>
          </a:xfrm>
          <a:prstGeom prst="rect">
            <a:avLst/>
          </a:prstGeom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/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/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endParaRPr lang="en-US"/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>
                <a:latin typeface="Times New Roman" pitchFamily="18" charset="0"/>
              </a:rPr>
              <a:t>Dental mirror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>
                <a:latin typeface="Times New Roman" pitchFamily="18" charset="0"/>
              </a:rPr>
              <a:t>Periodontal probe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>
                <a:latin typeface="Times New Roman" pitchFamily="18" charset="0"/>
              </a:rPr>
              <a:t>Endodontic explorer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000">
                <a:latin typeface="Times New Roman" pitchFamily="18" charset="0"/>
              </a:rPr>
              <a:t>Micro explorer</a:t>
            </a:r>
          </a:p>
        </p:txBody>
      </p:sp>
      <p:pic>
        <p:nvPicPr>
          <p:cNvPr id="259076" name="Picture 4" descr="DSCN6734">
            <a:extLst>
              <a:ext uri="{FF2B5EF4-FFF2-40B4-BE49-F238E27FC236}">
                <a16:creationId xmlns:a16="http://schemas.microsoft.com/office/drawing/2014/main" xmlns="" id="{563AEA29-B969-8379-15B9-E24C2AA8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" t="8893"/>
          <a:stretch>
            <a:fillRect/>
          </a:stretch>
        </p:blipFill>
        <p:spPr bwMode="auto">
          <a:xfrm>
            <a:off x="4800601" y="1447801"/>
            <a:ext cx="5102225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99B635-4063-D47E-9B64-9E2193E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81000"/>
            <a:ext cx="4343400" cy="5715000"/>
          </a:xfrm>
        </p:spPr>
        <p:txBody>
          <a:bodyPr/>
          <a:lstStyle/>
          <a:p>
            <a:pPr marL="342900" indent="-342900">
              <a:buNone/>
              <a:defRPr/>
            </a:pPr>
            <a:r>
              <a:rPr lang="en-US" sz="2000" dirty="0"/>
              <a:t>1) Inspection instruments:</a:t>
            </a:r>
          </a:p>
          <a:p>
            <a:pPr marL="342900" indent="-342900">
              <a:buFont typeface="Wingdings" pitchFamily="2" charset="2"/>
              <a:buAutoNum type="arabicParenR"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Micromirrors</a:t>
            </a:r>
            <a:r>
              <a:rPr lang="en-US" sz="2000" dirty="0"/>
              <a:t>: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Made of stainless steel 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Are available in different shapes but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The round and rectangular has proved to be most useful.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An important feature of the neck of </a:t>
            </a:r>
            <a:r>
              <a:rPr lang="en-US" sz="2000" dirty="0" err="1"/>
              <a:t>micromirrors</a:t>
            </a:r>
            <a:r>
              <a:rPr lang="en-US" sz="2000" dirty="0"/>
              <a:t> is flexibility.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This feature allows to view the resected root surface completely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/>
              <a:t>Another type is made up of scratch –free </a:t>
            </a:r>
            <a:r>
              <a:rPr lang="en-US" sz="2000" dirty="0" err="1"/>
              <a:t>saphire</a:t>
            </a:r>
            <a:r>
              <a:rPr lang="en-US" sz="2000" dirty="0"/>
              <a:t> surfaces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260099" name="Picture 29" descr="DSCN6741">
            <a:extLst>
              <a:ext uri="{FF2B5EF4-FFF2-40B4-BE49-F238E27FC236}">
                <a16:creationId xmlns:a16="http://schemas.microsoft.com/office/drawing/2014/main" xmlns="" id="{7CACA720-3DB5-1C11-1E2D-2E0A02F1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02" b="21898"/>
          <a:stretch>
            <a:fillRect/>
          </a:stretch>
        </p:blipFill>
        <p:spPr bwMode="auto">
          <a:xfrm>
            <a:off x="6248400" y="3352801"/>
            <a:ext cx="4051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0" name="Picture 5" descr="68">
            <a:extLst>
              <a:ext uri="{FF2B5EF4-FFF2-40B4-BE49-F238E27FC236}">
                <a16:creationId xmlns:a16="http://schemas.microsoft.com/office/drawing/2014/main" xmlns="" id="{F69593A6-9FA9-1B46-6D01-A39A26B74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692" r="1457" b="80840"/>
          <a:stretch>
            <a:fillRect/>
          </a:stretch>
        </p:blipFill>
        <p:spPr bwMode="auto">
          <a:xfrm>
            <a:off x="6705600" y="381000"/>
            <a:ext cx="3576638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3">
            <a:extLst>
              <a:ext uri="{FF2B5EF4-FFF2-40B4-BE49-F238E27FC236}">
                <a16:creationId xmlns:a16="http://schemas.microsoft.com/office/drawing/2014/main" xmlns="" id="{3BCF307C-B891-AA5A-A53E-380D922D00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457200"/>
            <a:ext cx="43434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US" altLang="en-US" sz="2000"/>
              <a:t>2) INCISSION AND ELEVATION INSTRUMENT: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These include a 15c blade  and handle and soft tissue or periosteal elevators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Micro blades are useful when the interproximal spaces are very tight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SOFT TISSUE ELEVATORS : One end has  a thin sharp triangular beak and the other end has a sharp rounded beak that varies in 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This new design incorporates thin sharp edges and points that allow the soft tissue s to be elevated from the bone cleanly and completely</a:t>
            </a:r>
          </a:p>
        </p:txBody>
      </p:sp>
      <p:pic>
        <p:nvPicPr>
          <p:cNvPr id="261123" name="Picture 21" descr="blades">
            <a:extLst>
              <a:ext uri="{FF2B5EF4-FFF2-40B4-BE49-F238E27FC236}">
                <a16:creationId xmlns:a16="http://schemas.microsoft.com/office/drawing/2014/main" xmlns="" id="{84F60279-A890-076A-CF64-BAB98B855F9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9801" y="152400"/>
            <a:ext cx="2397125" cy="2133600"/>
          </a:xfrm>
          <a:noFill/>
        </p:spPr>
      </p:pic>
      <p:pic>
        <p:nvPicPr>
          <p:cNvPr id="136217" name="Picture 25" descr="DSCN6733">
            <a:extLst>
              <a:ext uri="{FF2B5EF4-FFF2-40B4-BE49-F238E27FC236}">
                <a16:creationId xmlns:a16="http://schemas.microsoft.com/office/drawing/2014/main" xmlns="" id="{CCC421FB-6DFB-7336-3440-54C5CB9E3B4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81"/>
          <a:stretch>
            <a:fillRect/>
          </a:stretch>
        </p:blipFill>
        <p:spPr>
          <a:xfrm>
            <a:off x="6553200" y="4294188"/>
            <a:ext cx="3416300" cy="2563812"/>
          </a:xfrm>
          <a:noFill/>
        </p:spPr>
      </p:pic>
      <p:sp>
        <p:nvSpPr>
          <p:cNvPr id="261125" name="Rectangle 28">
            <a:extLst>
              <a:ext uri="{FF2B5EF4-FFF2-40B4-BE49-F238E27FC236}">
                <a16:creationId xmlns:a16="http://schemas.microsoft.com/office/drawing/2014/main" xmlns="" id="{6E50C97D-A888-F34D-2C71-0CE976AF0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8600"/>
            <a:ext cx="1562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Bard Parker Blade</a:t>
            </a:r>
          </a:p>
          <a:p>
            <a:pPr eaLnBrk="1" hangingPunct="1"/>
            <a:r>
              <a:rPr lang="en-US" altLang="en-US" sz="1200"/>
              <a:t> No. 15c</a:t>
            </a:r>
          </a:p>
          <a:p>
            <a:pPr eaLnBrk="1" hangingPunct="1"/>
            <a:r>
              <a:rPr lang="en-US" altLang="en-US" sz="1200"/>
              <a:t>No. 15</a:t>
            </a:r>
          </a:p>
          <a:p>
            <a:pPr eaLnBrk="1" hangingPunct="1"/>
            <a:r>
              <a:rPr lang="en-US" altLang="en-US" sz="1200"/>
              <a:t>No. 12</a:t>
            </a:r>
          </a:p>
          <a:p>
            <a:pPr eaLnBrk="1" hangingPunct="1"/>
            <a:r>
              <a:rPr lang="en-US" altLang="en-US" sz="1200"/>
              <a:t>No. 11</a:t>
            </a:r>
          </a:p>
        </p:txBody>
      </p:sp>
      <p:pic>
        <p:nvPicPr>
          <p:cNvPr id="261126" name="Picture 2">
            <a:extLst>
              <a:ext uri="{FF2B5EF4-FFF2-40B4-BE49-F238E27FC236}">
                <a16:creationId xmlns:a16="http://schemas.microsoft.com/office/drawing/2014/main" xmlns="" id="{73286101-64CE-FF06-BCD3-6E2E5432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0"/>
            <a:ext cx="24384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">
            <a:extLst>
              <a:ext uri="{FF2B5EF4-FFF2-40B4-BE49-F238E27FC236}">
                <a16:creationId xmlns:a16="http://schemas.microsoft.com/office/drawing/2014/main" xmlns="" id="{840251F2-A8C2-9221-CD95-88508D0A4F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038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3) CURRETAGE INSTRUMENTS: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Includes  a minijacquette 34/35 scaler,a columbia 13-14,and mini molten and miniendodontic  curettes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Curretage of the lingual wall or periodontal ligament,which requires minaturised  currete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262147" name="Picture 33" descr="DSCN6738">
            <a:extLst>
              <a:ext uri="{FF2B5EF4-FFF2-40B4-BE49-F238E27FC236}">
                <a16:creationId xmlns:a16="http://schemas.microsoft.com/office/drawing/2014/main" xmlns="" id="{0DFD5797-4A92-0CD3-EDE7-82DC59CBBE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66" t="4872" r="-194" b="25153"/>
          <a:stretch>
            <a:fillRect/>
          </a:stretch>
        </p:blipFill>
        <p:spPr>
          <a:xfrm>
            <a:off x="6629400" y="1981201"/>
            <a:ext cx="3721100" cy="279241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967</Words>
  <Application>Microsoft Office PowerPoint</Application>
  <PresentationFormat>Custom</PresentationFormat>
  <Paragraphs>179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RUNGTA COLLEGE OF DENTAL SCIENCES AND RESEARCH</vt:lpstr>
      <vt:lpstr>Specific learning Objectives </vt:lpstr>
      <vt:lpstr>Content</vt:lpstr>
      <vt:lpstr>INSTRUMENTS FOR SURGICAL ENDODONTICS</vt:lpstr>
      <vt:lpstr>Slide 5</vt:lpstr>
      <vt:lpstr>Slide 6</vt:lpstr>
      <vt:lpstr>Slide 7</vt:lpstr>
      <vt:lpstr>Slide 8</vt:lpstr>
      <vt:lpstr>Slide 9</vt:lpstr>
      <vt:lpstr>Slide 10</vt:lpstr>
      <vt:lpstr>RETROFILL CARRIERS</vt:lpstr>
      <vt:lpstr>Slide 12</vt:lpstr>
      <vt:lpstr>RETROFILL PLUGGERS</vt:lpstr>
      <vt:lpstr>Slide 14</vt:lpstr>
      <vt:lpstr>Slide 15</vt:lpstr>
      <vt:lpstr>OSTEOTOMY INSTRUMENT</vt:lpstr>
      <vt:lpstr>Slide 17</vt:lpstr>
      <vt:lpstr>Slide 18</vt:lpstr>
      <vt:lpstr>10) TISSUE RETRACTION INSTRUMENTS</vt:lpstr>
      <vt:lpstr>LASERS IN ENDODONTICS</vt:lpstr>
      <vt:lpstr>Slide 21</vt:lpstr>
      <vt:lpstr>                       TAKE HOME MESSAGE</vt:lpstr>
      <vt:lpstr>QUESTIONS</vt:lpstr>
      <vt:lpstr>REFERENCES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shalvi wadighare</dc:creator>
  <cp:lastModifiedBy>test</cp:lastModifiedBy>
  <cp:revision>3</cp:revision>
  <dcterms:created xsi:type="dcterms:W3CDTF">2023-04-18T05:59:05Z</dcterms:created>
  <dcterms:modified xsi:type="dcterms:W3CDTF">2023-04-18T08:51:08Z</dcterms:modified>
</cp:coreProperties>
</file>